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Patrick Hand" panose="020B0604020202020204" charset="0"/>
      <p:regular r:id="rId8"/>
    </p:embeddedFont>
    <p:embeddedFont>
      <p:font typeface="Lucida Console" panose="020B0609040504020204" pitchFamily="49" charset="0"/>
      <p:regular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081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19983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Hibernate Deep Dive: Practical Usage &amp; Comparisons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432446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Master Hibernate ORM's practical application, including mapping strategies, architectural decisions, and comparing JPA vs. native approaches and alternative frameworks.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69952"/>
            <a:ext cx="5738574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Choosing Hibernate Mapping Types: When &amp; Why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84979" y="1398865"/>
            <a:ext cx="13060323" cy="1243608"/>
          </a:xfrm>
          <a:prstGeom prst="roundRect">
            <a:avLst>
              <a:gd name="adj" fmla="val 7000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839" y="1421725"/>
            <a:ext cx="829032" cy="1197888"/>
          </a:xfrm>
          <a:prstGeom prst="roundRect">
            <a:avLst>
              <a:gd name="adj" fmla="val 7192"/>
            </a:avLst>
          </a:prstGeom>
          <a:solidFill>
            <a:srgbClr val="E6E6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09" y="1826300"/>
            <a:ext cx="310872" cy="3886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44040" y="1628894"/>
            <a:ext cx="20726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Entity Mapping (@Entity)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844040" y="2012275"/>
            <a:ext cx="119784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core domain objects representing database tables. Offers full lifecycle, dirty checking, and caching for identity-tracked objects.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84979" y="2849642"/>
            <a:ext cx="13060323" cy="1506617"/>
          </a:xfrm>
          <a:prstGeom prst="roundRect">
            <a:avLst>
              <a:gd name="adj" fmla="val 5778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7839" y="2872502"/>
            <a:ext cx="829032" cy="1460897"/>
          </a:xfrm>
          <a:prstGeom prst="roundRect">
            <a:avLst>
              <a:gd name="adj" fmla="val 7192"/>
            </a:avLst>
          </a:prstGeom>
          <a:solidFill>
            <a:srgbClr val="E6E6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09" y="3408640"/>
            <a:ext cx="310872" cy="3886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844040" y="3079671"/>
            <a:ext cx="21180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Embeddables (@Embeddable)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844040" y="3463052"/>
            <a:ext cx="11978402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For reusable value objects (e.g., Address) without independent identity. Embedded in entities, they share parent's lifecycle and offer reuse without table overhead.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784979" y="4563428"/>
            <a:ext cx="13060323" cy="1983224"/>
          </a:xfrm>
          <a:prstGeom prst="roundRect">
            <a:avLst>
              <a:gd name="adj" fmla="val 4390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807839" y="4586288"/>
            <a:ext cx="829032" cy="1937504"/>
          </a:xfrm>
          <a:prstGeom prst="roundRect">
            <a:avLst>
              <a:gd name="adj" fmla="val 7192"/>
            </a:avLst>
          </a:prstGeom>
          <a:solidFill>
            <a:srgbClr val="E6E6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109" y="5360670"/>
            <a:ext cx="310872" cy="3886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844040" y="4793456"/>
            <a:ext cx="207264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Inheritance Strategies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1844040" y="5176838"/>
            <a:ext cx="119784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SINGLE_TABLE:</a:t>
            </a: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Best performance, fewer joins, simple schema.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844040" y="5580936"/>
            <a:ext cx="119784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JOINED:</a:t>
            </a: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Normalized schema, for large hierarchies with distinct attributes.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844040" y="5985034"/>
            <a:ext cx="1197840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TABLE_PER_CLASS:</a:t>
            </a:r>
            <a:r>
              <a:rPr lang="en-US" sz="16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For polymorphic queries with independent subclass management.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84979" y="6779776"/>
            <a:ext cx="13060323" cy="880586"/>
          </a:xfrm>
          <a:prstGeom prst="roundRect">
            <a:avLst>
              <a:gd name="adj" fmla="val 9886"/>
            </a:avLst>
          </a:prstGeom>
          <a:solidFill>
            <a:srgbClr val="D9D9D9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148" y="7093625"/>
            <a:ext cx="259080" cy="20716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458397" y="7038737"/>
            <a:ext cx="12179737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When to avoid ORM:</a:t>
            </a:r>
            <a:r>
              <a:rPr lang="en-US" sz="1600" dirty="0">
                <a:solidFill>
                  <a:srgbClr val="000000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For complex reporting, analytics, or critical performance tasks, use native SQL/DTOs to bypass object mapping overhead.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579715"/>
            <a:ext cx="5250656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JPA vs Native Queries: Practical Use Cases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84979" y="1449229"/>
            <a:ext cx="25298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JPA Queries (JPQL/HQL)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84979" y="1976199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Best for: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Standard CRUD &amp; object-oriented queries within persistence context.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84979" y="2503170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Benefits: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84979" y="3030141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Portable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84979" y="3441144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Type-safe, maintainable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84979" y="3852148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Caching &amp; lazy loading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84979" y="4263152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Entity lifecycle integration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84979" y="4837628"/>
            <a:ext cx="6272927" cy="1328142"/>
          </a:xfrm>
          <a:prstGeom prst="roundRect">
            <a:avLst>
              <a:gd name="adj" fmla="val 6667"/>
            </a:avLst>
          </a:prstGeom>
          <a:solidFill>
            <a:srgbClr val="EAEAEA"/>
          </a:solidFill>
          <a:ln/>
        </p:spPr>
      </p:sp>
      <p:sp>
        <p:nvSpPr>
          <p:cNvPr id="11" name="Shape 9"/>
          <p:cNvSpPr/>
          <p:nvPr/>
        </p:nvSpPr>
        <p:spPr>
          <a:xfrm>
            <a:off x="774502" y="4837628"/>
            <a:ext cx="6293882" cy="1328142"/>
          </a:xfrm>
          <a:prstGeom prst="roundRect">
            <a:avLst>
              <a:gd name="adj" fmla="val 2381"/>
            </a:avLst>
          </a:prstGeom>
          <a:solidFill>
            <a:srgbClr val="EAEAEA"/>
          </a:solidFill>
          <a:ln/>
        </p:spPr>
      </p:sp>
      <p:sp>
        <p:nvSpPr>
          <p:cNvPr id="12" name="Text 10"/>
          <p:cNvSpPr/>
          <p:nvPr/>
        </p:nvSpPr>
        <p:spPr>
          <a:xfrm>
            <a:off x="985242" y="4995743"/>
            <a:ext cx="5872401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entityManager.createQuery(  "FROM User WHERE status = :status").setParameter("status", "ACTIVE")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79876" y="1449229"/>
            <a:ext cx="252984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Native SQL Queries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579876" y="1976199"/>
            <a:ext cx="6272927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Best for: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Database-specific features, complex joins, bulk operations, or performance-critical queries.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579876" y="2840474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 cases: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79876" y="3367445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DB functions (JSONB, window)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579876" y="3778448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Complex reporting (multi-join)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79876" y="4189452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Query hints for performance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79876" y="4600456"/>
            <a:ext cx="6272927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Bulk updates (bypasses lifecycle)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579876" y="5174932"/>
            <a:ext cx="6272927" cy="1665446"/>
          </a:xfrm>
          <a:prstGeom prst="roundRect">
            <a:avLst>
              <a:gd name="adj" fmla="val 5317"/>
            </a:avLst>
          </a:prstGeom>
          <a:solidFill>
            <a:srgbClr val="EAEAEA"/>
          </a:solidFill>
          <a:ln/>
        </p:spPr>
      </p:sp>
      <p:sp>
        <p:nvSpPr>
          <p:cNvPr id="21" name="Shape 19"/>
          <p:cNvSpPr/>
          <p:nvPr/>
        </p:nvSpPr>
        <p:spPr>
          <a:xfrm>
            <a:off x="7569398" y="5174932"/>
            <a:ext cx="6293882" cy="1665446"/>
          </a:xfrm>
          <a:prstGeom prst="roundRect">
            <a:avLst>
              <a:gd name="adj" fmla="val 1899"/>
            </a:avLst>
          </a:prstGeom>
          <a:solidFill>
            <a:srgbClr val="EAEAEA"/>
          </a:solidFill>
          <a:ln/>
        </p:spPr>
      </p:sp>
      <p:sp>
        <p:nvSpPr>
          <p:cNvPr id="22" name="Text 20"/>
          <p:cNvSpPr/>
          <p:nvPr/>
        </p:nvSpPr>
        <p:spPr>
          <a:xfrm>
            <a:off x="7780139" y="5333048"/>
            <a:ext cx="5872401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session.createNativeQuery(  "SELECT * FROM users    WHERE created_at &gt; :date").setParameter("date", startDate)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784979" y="7314724"/>
            <a:ext cx="13060323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Mixing Approaches:</a:t>
            </a:r>
            <a:r>
              <a:rPr lang="en-US" sz="16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Use JPA for most operations for portability. Fall back to native SQL for vendor-specific optimizations or when ORM is a bottleneck.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1065014"/>
            <a:ext cx="4489252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Hibernate Without JPA: When &amp; How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784979" y="1755696"/>
            <a:ext cx="4206121" cy="4806553"/>
          </a:xfrm>
          <a:prstGeom prst="roundRect">
            <a:avLst>
              <a:gd name="adj" fmla="val 220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3579" y="1984296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CCCCC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983" y="2129314"/>
            <a:ext cx="298371" cy="3730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3579" y="2868454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Direct Hibernate API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13579" y="3277433"/>
            <a:ext cx="3748921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Bypass JPA for granular control over sessions, caching strategies, and advanced Hibernate-specific features.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3579" y="4587240"/>
            <a:ext cx="3748921" cy="1746409"/>
          </a:xfrm>
          <a:prstGeom prst="roundRect">
            <a:avLst>
              <a:gd name="adj" fmla="val 5316"/>
            </a:avLst>
          </a:prstGeom>
          <a:solidFill>
            <a:srgbClr val="EAEAEA"/>
          </a:solidFill>
          <a:ln/>
        </p:spPr>
      </p:sp>
      <p:sp>
        <p:nvSpPr>
          <p:cNvPr id="9" name="Shape 6"/>
          <p:cNvSpPr/>
          <p:nvPr/>
        </p:nvSpPr>
        <p:spPr>
          <a:xfrm>
            <a:off x="1002625" y="4587240"/>
            <a:ext cx="3770828" cy="1746409"/>
          </a:xfrm>
          <a:prstGeom prst="roundRect">
            <a:avLst>
              <a:gd name="adj" fmla="val 1899"/>
            </a:avLst>
          </a:prstGeom>
          <a:solidFill>
            <a:srgbClr val="EAEAEA"/>
          </a:solidFill>
          <a:ln/>
        </p:spPr>
      </p:sp>
      <p:sp>
        <p:nvSpPr>
          <p:cNvPr id="10" name="Text 7"/>
          <p:cNvSpPr/>
          <p:nvPr/>
        </p:nvSpPr>
        <p:spPr>
          <a:xfrm>
            <a:off x="1223605" y="4752975"/>
            <a:ext cx="332886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highlight>
                  <a:srgbClr val="EAEA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Session session =   sessionFactory.openSession();Transaction tx =   session.beginTransaction();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5212080" y="1755696"/>
            <a:ext cx="4206121" cy="4806553"/>
          </a:xfrm>
          <a:prstGeom prst="roundRect">
            <a:avLst>
              <a:gd name="adj" fmla="val 220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440680" y="1984296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CCCCCC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084" y="2129314"/>
            <a:ext cx="298371" cy="373023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0680" y="2868454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Advanced Features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5440680" y="3277433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Access Hibernate-exclusive capabilities: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5440680" y="3763804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Multi-tenancy support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5440680" y="4194810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Custom user types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5440680" y="4625816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Advanced caching (Ehcache, Hazelcast)</a:t>
            </a:r>
            <a:endParaRPr lang="en-US" sz="1700" dirty="0"/>
          </a:p>
        </p:txBody>
      </p:sp>
      <p:sp>
        <p:nvSpPr>
          <p:cNvPr id="19" name="Text 15"/>
          <p:cNvSpPr/>
          <p:nvPr/>
        </p:nvSpPr>
        <p:spPr>
          <a:xfrm>
            <a:off x="5440680" y="5056823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Stateless sessions for batch processing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5440680" y="5487829"/>
            <a:ext cx="374892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Native batch operations</a:t>
            </a:r>
            <a:endParaRPr lang="en-US" sz="1700" dirty="0"/>
          </a:p>
        </p:txBody>
      </p:sp>
      <p:sp>
        <p:nvSpPr>
          <p:cNvPr id="21" name="Shape 17"/>
          <p:cNvSpPr/>
          <p:nvPr/>
        </p:nvSpPr>
        <p:spPr>
          <a:xfrm>
            <a:off x="9639181" y="1755696"/>
            <a:ext cx="4206121" cy="4806553"/>
          </a:xfrm>
          <a:prstGeom prst="roundRect">
            <a:avLst>
              <a:gd name="adj" fmla="val 2207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9867781" y="1984296"/>
            <a:ext cx="663178" cy="663178"/>
          </a:xfrm>
          <a:prstGeom prst="roundRect">
            <a:avLst>
              <a:gd name="adj" fmla="val 13786775"/>
            </a:avLst>
          </a:prstGeom>
          <a:solidFill>
            <a:srgbClr val="CCCCCC"/>
          </a:solidFill>
          <a:ln/>
        </p:spPr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0185" y="2129314"/>
            <a:ext cx="298371" cy="373023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67781" y="2868454"/>
            <a:ext cx="2210514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Trade-offs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9867781" y="3277433"/>
            <a:ext cx="3748921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Pros:</a:t>
            </a: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Maximum flexibility, performance, full feature access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9867781" y="4117538"/>
            <a:ext cx="3748921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Cons:</a:t>
            </a: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Reduced portability, increased boilerplate, steeper learning curve, tighter coupling</a:t>
            </a:r>
            <a:endParaRPr lang="en-US" sz="1700" dirty="0"/>
          </a:p>
        </p:txBody>
      </p:sp>
      <p:sp>
        <p:nvSpPr>
          <p:cNvPr id="27" name="Text 22"/>
          <p:cNvSpPr/>
          <p:nvPr/>
        </p:nvSpPr>
        <p:spPr>
          <a:xfrm>
            <a:off x="784979" y="6810851"/>
            <a:ext cx="13060323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Ideal Use Cases:</a:t>
            </a:r>
            <a:r>
              <a:rPr lang="en-US" sz="17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Legacy enterprise, high-performance systems with fine-tuned caching, existing Hibernate projects, or when JPA limits necessary functionality.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979" y="909518"/>
            <a:ext cx="3696891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Hibernate vs Other Java Persistence APIs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84979" y="1549479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Hibernate Advantages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84979" y="1956792"/>
            <a:ext cx="349091" cy="349091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89209" y="2010013"/>
            <a:ext cx="18207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Mature Ecosystem &amp; Community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289209" y="2358985"/>
            <a:ext cx="3241119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Industry standard for Java ORM, with decades of production use, extensive documentation, and active community support.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4724281" y="1956792"/>
            <a:ext cx="349091" cy="349091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28511" y="2010013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Rich Feature Set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28511" y="2358985"/>
            <a:ext cx="3241238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Comprehensive ORM with multi-level caching, lazy loading, HQL/Criteria API, dirty checking, versioning, and complex associations.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84979" y="3413641"/>
            <a:ext cx="349091" cy="349091"/>
          </a:xfrm>
          <a:prstGeom prst="roundRect">
            <a:avLst>
              <a:gd name="adj" fmla="val 18668"/>
            </a:avLst>
          </a:prstGeom>
          <a:solidFill>
            <a:srgbClr val="E6E6E6"/>
          </a:solidFill>
          <a:ln w="7620">
            <a:solidFill>
              <a:srgbClr val="CCCC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289209" y="3466862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Database Portability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89209" y="3815834"/>
            <a:ext cx="7180540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Write once, run on various databases (PostgreSQL, MySQL, Oracle, SQL Server) with dialect support. Seamless Spring integration.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84979" y="4486632"/>
            <a:ext cx="1861899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Limitations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84979" y="4673418"/>
            <a:ext cx="7872004" cy="545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Complexity: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Steep learning curve for advanced features like caching </a:t>
            </a:r>
            <a:endParaRPr lang="en-US" sz="1200" dirty="0" smtClean="0">
              <a:solidFill>
                <a:srgbClr val="383838"/>
              </a:solidFill>
              <a:latin typeface="Lucida Console" panose="020B0609040504020204" pitchFamily="49" charset="0"/>
              <a:ea typeface="Patrick Hand" pitchFamily="34" charset="-122"/>
              <a:cs typeface="Patrick Hand" pitchFamily="34" charset="-120"/>
            </a:endParaRPr>
          </a:p>
          <a:p>
            <a:pPr algn="l">
              <a:lnSpc>
                <a:spcPts val="1950"/>
              </a:lnSpc>
              <a:buSzPct val="100000"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  </a:t>
            </a: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and 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lazy loading.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84979" y="5176957"/>
            <a:ext cx="7684770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Performance overhead: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ORM abstraction adds latency vs. direct JDBC.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84979" y="5479375"/>
            <a:ext cx="7684770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JPA constraints: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Abstraction layer can limit Hibernate-specific optimizations.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8855750" y="1568887"/>
            <a:ext cx="4997053" cy="953095"/>
          </a:xfrm>
          <a:prstGeom prst="roundRect">
            <a:avLst>
              <a:gd name="adj" fmla="val 6838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9033748" y="1746885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Spring Data JPA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033748" y="1956792"/>
            <a:ext cx="4641056" cy="542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Simplifies repository patterns; </a:t>
            </a:r>
            <a:endParaRPr lang="en-US" sz="1200" dirty="0" smtClean="0">
              <a:solidFill>
                <a:srgbClr val="383838"/>
              </a:solidFill>
              <a:latin typeface="Lucida Console" panose="020B0609040504020204" pitchFamily="49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builds 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on Hibernate (or other JPA providers).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855750" y="2677120"/>
            <a:ext cx="4997053" cy="953095"/>
          </a:xfrm>
          <a:prstGeom prst="roundRect">
            <a:avLst>
              <a:gd name="adj" fmla="val 6838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9033748" y="2855119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MyBatis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033748" y="3048952"/>
            <a:ext cx="4641056" cy="54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SQL-centric, fine-grained control for complex </a:t>
            </a:r>
            <a:endParaRPr lang="en-US" sz="1200" dirty="0" smtClean="0">
              <a:solidFill>
                <a:srgbClr val="383838"/>
              </a:solidFill>
              <a:latin typeface="Lucida Console" panose="020B0609040504020204" pitchFamily="49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queries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, requires manual mapping.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8855750" y="3785354"/>
            <a:ext cx="4997053" cy="953095"/>
          </a:xfrm>
          <a:prstGeom prst="roundRect">
            <a:avLst>
              <a:gd name="adj" fmla="val 6838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033748" y="3963353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EclipseLink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033748" y="4157187"/>
            <a:ext cx="4641056" cy="526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Alternative JPA reference implementation, </a:t>
            </a:r>
            <a:endParaRPr lang="en-US" sz="1200" dirty="0" smtClean="0">
              <a:solidFill>
                <a:srgbClr val="383838"/>
              </a:solidFill>
              <a:latin typeface="Lucida Console" panose="020B0609040504020204" pitchFamily="49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less 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popular than Hibernate.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8855750" y="4893588"/>
            <a:ext cx="4997053" cy="1201222"/>
          </a:xfrm>
          <a:prstGeom prst="roundRect">
            <a:avLst>
              <a:gd name="adj" fmla="val 5425"/>
            </a:avLst>
          </a:prstGeom>
          <a:solidFill>
            <a:srgbClr val="F7F7F7"/>
          </a:solidFill>
          <a:ln w="22860">
            <a:solidFill>
              <a:srgbClr val="CCCCCC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9033748" y="5071586"/>
            <a:ext cx="1551623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JOOQ</a:t>
            </a:r>
            <a:endParaRPr lang="en-US" sz="1400" dirty="0">
              <a:latin typeface="Lucida Console" panose="020B0609040504020204" pitchFamily="49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033748" y="5420558"/>
            <a:ext cx="4641056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Type-safe SQL construction with code generation; ideal for SQL-first development.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84979" y="6521387"/>
            <a:ext cx="13060323" cy="26908"/>
          </a:xfrm>
          <a:prstGeom prst="rect">
            <a:avLst/>
          </a:prstGeom>
          <a:solidFill>
            <a:srgbClr val="383838">
              <a:alpha val="5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17627" y="6897290"/>
            <a:ext cx="12827675" cy="732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Bottom Line: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 Hibernate excels in full ORM scenarios with complex models and caching needs. </a:t>
            </a:r>
            <a:endParaRPr lang="en-US" sz="1200" dirty="0" smtClean="0">
              <a:solidFill>
                <a:srgbClr val="383838"/>
              </a:solidFill>
              <a:latin typeface="Lucida Console" panose="020B0609040504020204" pitchFamily="49" charset="0"/>
              <a:ea typeface="Patrick Hand" pitchFamily="34" charset="-122"/>
              <a:cs typeface="Patrick Hand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200" dirty="0" smtClean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Choose </a:t>
            </a:r>
            <a:r>
              <a:rPr lang="en-US" sz="1200" dirty="0">
                <a:solidFill>
                  <a:srgbClr val="383838"/>
                </a:solidFill>
                <a:latin typeface="Lucida Console" panose="020B0609040504020204" pitchFamily="49" charset="0"/>
                <a:ea typeface="Patrick Hand" pitchFamily="34" charset="-122"/>
                <a:cs typeface="Patrick Hand" pitchFamily="34" charset="-120"/>
              </a:rPr>
              <a:t>MyBatis or JOOQ for fine-grained SQL control. Use simpler frameworks for microservices with basic CRUD.</a:t>
            </a:r>
            <a:endParaRPr lang="en-US" sz="1200" dirty="0">
              <a:latin typeface="Lucida Console" panose="020B0609040504020204" pitchFamily="49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84979" y="6722745"/>
            <a:ext cx="22860" cy="597218"/>
          </a:xfrm>
          <a:prstGeom prst="rect">
            <a:avLst/>
          </a:prstGeom>
          <a:solidFill>
            <a:srgbClr val="CCCCC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629</Words>
  <Application>Microsoft Office PowerPoint</Application>
  <PresentationFormat>Personalizar</PresentationFormat>
  <Paragraphs>76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Patrick Hand</vt:lpstr>
      <vt:lpstr>Arial</vt:lpstr>
      <vt:lpstr>Lucida Console</vt:lpstr>
      <vt:lpstr>Consolas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Pedro</cp:lastModifiedBy>
  <cp:revision>2</cp:revision>
  <dcterms:created xsi:type="dcterms:W3CDTF">2025-10-08T05:58:36Z</dcterms:created>
  <dcterms:modified xsi:type="dcterms:W3CDTF">2025-10-08T06:07:27Z</dcterms:modified>
</cp:coreProperties>
</file>